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2" r:id="rId7"/>
    <p:sldId id="271" r:id="rId8"/>
    <p:sldId id="270" r:id="rId9"/>
    <p:sldId id="276" r:id="rId10"/>
    <p:sldId id="273" r:id="rId11"/>
    <p:sldId id="260" r:id="rId12"/>
    <p:sldId id="267" r:id="rId13"/>
    <p:sldId id="268" r:id="rId14"/>
  </p:sldIdLst>
  <p:sldSz cx="18288000" cy="10287000"/>
  <p:notesSz cx="6858000" cy="9144000"/>
  <p:embeddedFontLst>
    <p:embeddedFont>
      <p:font typeface="DM Sans" pitchFamily="2" charset="0"/>
      <p:regular r:id="rId15"/>
      <p:bold r:id="rId16"/>
    </p:embeddedFont>
    <p:embeddedFont>
      <p:font typeface="DM Sans Italics" panose="020B0604020202020204" charset="0"/>
      <p:regular r:id="rId17"/>
    </p:embeddedFont>
    <p:embeddedFont>
      <p:font typeface="Now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0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svg"/><Relationship Id="rId21" Type="http://schemas.openxmlformats.org/officeDocument/2006/relationships/image" Target="../media/image42.sv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47" Type="http://schemas.openxmlformats.org/officeDocument/2006/relationships/image" Target="../media/image68.svg"/><Relationship Id="rId50" Type="http://schemas.openxmlformats.org/officeDocument/2006/relationships/image" Target="../media/image71.png"/><Relationship Id="rId55" Type="http://schemas.openxmlformats.org/officeDocument/2006/relationships/image" Target="../media/image76.sv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6" Type="http://schemas.openxmlformats.org/officeDocument/2006/relationships/image" Target="../media/image37.png"/><Relationship Id="rId29" Type="http://schemas.openxmlformats.org/officeDocument/2006/relationships/image" Target="../media/image50.svg"/><Relationship Id="rId11" Type="http://schemas.openxmlformats.org/officeDocument/2006/relationships/image" Target="../media/image23.sv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svg"/><Relationship Id="rId40" Type="http://schemas.openxmlformats.org/officeDocument/2006/relationships/image" Target="../media/image61.png"/><Relationship Id="rId45" Type="http://schemas.openxmlformats.org/officeDocument/2006/relationships/image" Target="../media/image66.svg"/><Relationship Id="rId53" Type="http://schemas.openxmlformats.org/officeDocument/2006/relationships/image" Target="../media/image74.svg"/><Relationship Id="rId5" Type="http://schemas.openxmlformats.org/officeDocument/2006/relationships/image" Target="../media/image32.png"/><Relationship Id="rId19" Type="http://schemas.openxmlformats.org/officeDocument/2006/relationships/image" Target="../media/image40.svg"/><Relationship Id="rId4" Type="http://schemas.openxmlformats.org/officeDocument/2006/relationships/image" Target="../media/image6.svg"/><Relationship Id="rId9" Type="http://schemas.openxmlformats.org/officeDocument/2006/relationships/image" Target="../media/image34.png"/><Relationship Id="rId14" Type="http://schemas.openxmlformats.org/officeDocument/2006/relationships/image" Target="../media/image24.png"/><Relationship Id="rId22" Type="http://schemas.openxmlformats.org/officeDocument/2006/relationships/image" Target="../media/image43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43" Type="http://schemas.openxmlformats.org/officeDocument/2006/relationships/image" Target="../media/image64.svg"/><Relationship Id="rId48" Type="http://schemas.openxmlformats.org/officeDocument/2006/relationships/image" Target="../media/image69.png"/><Relationship Id="rId56" Type="http://schemas.openxmlformats.org/officeDocument/2006/relationships/image" Target="../media/image28.png"/><Relationship Id="rId8" Type="http://schemas.openxmlformats.org/officeDocument/2006/relationships/image" Target="../media/image15.png"/><Relationship Id="rId51" Type="http://schemas.openxmlformats.org/officeDocument/2006/relationships/image" Target="../media/image72.svg"/><Relationship Id="rId3" Type="http://schemas.openxmlformats.org/officeDocument/2006/relationships/image" Target="../media/image5.png"/><Relationship Id="rId12" Type="http://schemas.openxmlformats.org/officeDocument/2006/relationships/image" Target="../media/image35.png"/><Relationship Id="rId17" Type="http://schemas.openxmlformats.org/officeDocument/2006/relationships/image" Target="../media/image38.svg"/><Relationship Id="rId25" Type="http://schemas.openxmlformats.org/officeDocument/2006/relationships/image" Target="../media/image46.svg"/><Relationship Id="rId33" Type="http://schemas.openxmlformats.org/officeDocument/2006/relationships/image" Target="../media/image54.svg"/><Relationship Id="rId38" Type="http://schemas.openxmlformats.org/officeDocument/2006/relationships/image" Target="../media/image59.png"/><Relationship Id="rId46" Type="http://schemas.openxmlformats.org/officeDocument/2006/relationships/image" Target="../media/image67.png"/><Relationship Id="rId20" Type="http://schemas.openxmlformats.org/officeDocument/2006/relationships/image" Target="../media/image41.png"/><Relationship Id="rId41" Type="http://schemas.openxmlformats.org/officeDocument/2006/relationships/image" Target="../media/image62.svg"/><Relationship Id="rId54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5" Type="http://schemas.openxmlformats.org/officeDocument/2006/relationships/image" Target="../media/image25.svg"/><Relationship Id="rId23" Type="http://schemas.openxmlformats.org/officeDocument/2006/relationships/image" Target="../media/image44.sv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49" Type="http://schemas.openxmlformats.org/officeDocument/2006/relationships/image" Target="../media/image70.svg"/><Relationship Id="rId57" Type="http://schemas.openxmlformats.org/officeDocument/2006/relationships/image" Target="../media/image29.svg"/><Relationship Id="rId10" Type="http://schemas.openxmlformats.org/officeDocument/2006/relationships/image" Target="../media/image22.png"/><Relationship Id="rId31" Type="http://schemas.openxmlformats.org/officeDocument/2006/relationships/image" Target="../media/image52.svg"/><Relationship Id="rId44" Type="http://schemas.openxmlformats.org/officeDocument/2006/relationships/image" Target="../media/image65.png"/><Relationship Id="rId52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741623" y="4981604"/>
            <a:ext cx="1371776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b="1" dirty="0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FINANCIAL </a:t>
            </a:r>
          </a:p>
          <a:p>
            <a:pPr algn="ctr"/>
            <a:r>
              <a:rPr lang="en-US" sz="7200" b="1" dirty="0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COLLECTIVES</a:t>
            </a:r>
          </a:p>
        </p:txBody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5767" y="3134945"/>
            <a:ext cx="874298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048AFF"/>
                </a:solidFill>
                <a:latin typeface="Now Bold"/>
                <a:ea typeface="Now Bold"/>
                <a:cs typeface="Times New Roman" panose="02020603050405020304" pitchFamily="18" charset="0"/>
                <a:sym typeface="Now Bold"/>
              </a:rPr>
              <a:t>DIGITAL SOLUTIONS</a:t>
            </a:r>
          </a:p>
          <a:p>
            <a:pPr algn="ctr"/>
            <a:r>
              <a:rPr lang="en-US" sz="6000" b="1" dirty="0">
                <a:solidFill>
                  <a:srgbClr val="048AFF"/>
                </a:solidFill>
                <a:latin typeface="Now Bold"/>
                <a:ea typeface="Now Bold"/>
                <a:cs typeface="Times New Roman" panose="02020603050405020304" pitchFamily="18" charset="0"/>
                <a:sym typeface="Now Bold"/>
              </a:rPr>
              <a:t>FOR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6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KE" dirty="0"/>
          </a:p>
        </p:txBody>
      </p:sp>
      <p:grpSp>
        <p:nvGrpSpPr>
          <p:cNvPr id="3" name="Group 3"/>
          <p:cNvGrpSpPr/>
          <p:nvPr/>
        </p:nvGrpSpPr>
        <p:grpSpPr>
          <a:xfrm>
            <a:off x="3033590" y="3203208"/>
            <a:ext cx="2597153" cy="3746986"/>
            <a:chOff x="76200" y="-886956"/>
            <a:chExt cx="1125337" cy="1623556"/>
          </a:xfrm>
        </p:grpSpPr>
        <p:sp>
          <p:nvSpPr>
            <p:cNvPr id="4" name="Freeform 4"/>
            <p:cNvSpPr/>
            <p:nvPr/>
          </p:nvSpPr>
          <p:spPr>
            <a:xfrm>
              <a:off x="388737" y="-8869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K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5631218" y="4141133"/>
            <a:ext cx="7025563" cy="0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750665" y="3267648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89803" y="3131489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80580" y="3108419"/>
            <a:ext cx="2618750" cy="3097953"/>
            <a:chOff x="76200" y="-605732"/>
            <a:chExt cx="1134695" cy="1342332"/>
          </a:xfrm>
        </p:grpSpPr>
        <p:sp>
          <p:nvSpPr>
            <p:cNvPr id="14" name="Freeform 14"/>
            <p:cNvSpPr/>
            <p:nvPr/>
          </p:nvSpPr>
          <p:spPr>
            <a:xfrm>
              <a:off x="398095" y="-60573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K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187341" y="3552904"/>
            <a:ext cx="981744" cy="1249906"/>
          </a:xfrm>
          <a:custGeom>
            <a:avLst/>
            <a:gdLst/>
            <a:ahLst/>
            <a:cxnLst/>
            <a:rect l="l" t="t" r="r" b="b"/>
            <a:pathLst>
              <a:path w="981744" h="1249906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18" name="Freeform 18"/>
          <p:cNvSpPr/>
          <p:nvPr/>
        </p:nvSpPr>
        <p:spPr>
          <a:xfrm>
            <a:off x="4145881" y="3528985"/>
            <a:ext cx="1062966" cy="1153119"/>
          </a:xfrm>
          <a:custGeom>
            <a:avLst/>
            <a:gdLst/>
            <a:ahLst/>
            <a:cxnLst/>
            <a:rect l="l" t="t" r="r" b="b"/>
            <a:pathLst>
              <a:path w="1062966" h="1153119">
                <a:moveTo>
                  <a:pt x="0" y="0"/>
                </a:moveTo>
                <a:lnTo>
                  <a:pt x="1062966" y="0"/>
                </a:lnTo>
                <a:lnTo>
                  <a:pt x="1062966" y="1153119"/>
                </a:lnTo>
                <a:lnTo>
                  <a:pt x="0" y="1153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35354" y="1712322"/>
            <a:ext cx="8617293" cy="82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 b="1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Project Timeline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41258" y="6206372"/>
            <a:ext cx="2270212" cy="366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b="1" dirty="0">
              <a:solidFill>
                <a:srgbClr val="B100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market research on Chama management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competitors &amp; analyze gaps in existing solutions.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core features of your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Finalize the project roadmap &amp; milestones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89086" y="5175983"/>
            <a:ext cx="21268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B100E8"/>
                </a:solidFill>
              </a:rPr>
              <a:t>Research &amp; Planning </a:t>
            </a:r>
          </a:p>
          <a:p>
            <a:pPr algn="ctr"/>
            <a:r>
              <a:rPr lang="en-US" sz="2400" b="1" dirty="0">
                <a:solidFill>
                  <a:srgbClr val="B100E8"/>
                </a:solidFill>
              </a:rPr>
              <a:t>(Week 1-2)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60222" y="6540115"/>
            <a:ext cx="2270212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UI/UX designs.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feedback from potential users (Chama members, SACCOs).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51656" y="5098376"/>
            <a:ext cx="260054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B100E8"/>
                </a:solidFill>
              </a:rPr>
              <a:t>Design &amp; Prototyping (Week 3-4)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92384" y="6206372"/>
            <a:ext cx="2270212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setup: Database, API integrations (e.g., M-Pesa).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development: User dashboard, payment tracking, notifications.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security features ( user authentication).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31543" y="5213540"/>
            <a:ext cx="235199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rgbClr val="B100E8"/>
                </a:solidFill>
              </a:rPr>
              <a:t>Development Phase (Week 5-8)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86496" y="6206372"/>
            <a:ext cx="2270212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beta testing with a few Chama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 feedback &amp; improve usability.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 bugs and optimize performance.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56781" y="5231846"/>
            <a:ext cx="230717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rgbClr val="B100E8"/>
                </a:solidFill>
              </a:rPr>
              <a:t>Testing  (Week 9-10)</a:t>
            </a:r>
          </a:p>
        </p:txBody>
      </p:sp>
      <p:sp>
        <p:nvSpPr>
          <p:cNvPr id="29" name="Freeform 29"/>
          <p:cNvSpPr/>
          <p:nvPr/>
        </p:nvSpPr>
        <p:spPr>
          <a:xfrm>
            <a:off x="-3829643" y="6244472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30" name="Freeform 30"/>
          <p:cNvSpPr/>
          <p:nvPr/>
        </p:nvSpPr>
        <p:spPr>
          <a:xfrm>
            <a:off x="12991915" y="-5239037"/>
            <a:ext cx="11445409" cy="11445409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32" name="Freeform 33">
            <a:extLst>
              <a:ext uri="{FF2B5EF4-FFF2-40B4-BE49-F238E27FC236}">
                <a16:creationId xmlns:a16="http://schemas.microsoft.com/office/drawing/2014/main" id="{FF190459-64A0-662C-15E7-7C9F8817317B}"/>
              </a:ext>
            </a:extLst>
          </p:cNvPr>
          <p:cNvSpPr/>
          <p:nvPr/>
        </p:nvSpPr>
        <p:spPr>
          <a:xfrm>
            <a:off x="13224708" y="3512142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996716F-7868-C989-F828-3837A3BE21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29451" y="3745004"/>
            <a:ext cx="829128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0332" y="-199825"/>
            <a:ext cx="18288000" cy="1160150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09880" y="5889670"/>
            <a:ext cx="3054282" cy="45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9"/>
              </a:lnSpc>
            </a:pPr>
            <a:endParaRPr lang="en-US" sz="2611" b="1" dirty="0">
              <a:solidFill>
                <a:srgbClr val="B100E8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42087" y="6431564"/>
            <a:ext cx="7517213" cy="35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3578" lvl="1" algn="l">
              <a:lnSpc>
                <a:spcPts val="2888"/>
              </a:lnSpc>
            </a:pPr>
            <a:endParaRPr lang="en-US" sz="1978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42087" y="5889670"/>
            <a:ext cx="3595603" cy="45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9"/>
              </a:lnSpc>
            </a:pPr>
            <a:endParaRPr lang="en-US" sz="2611" b="1" dirty="0">
              <a:solidFill>
                <a:srgbClr val="B100E8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21392" y="-199825"/>
            <a:ext cx="8765094" cy="142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61"/>
              </a:lnSpc>
              <a:spcBef>
                <a:spcPct val="0"/>
              </a:spcBef>
            </a:pPr>
            <a:r>
              <a:rPr lang="en-US" sz="8317" b="1" dirty="0">
                <a:solidFill>
                  <a:schemeClr val="bg1"/>
                </a:solidFill>
                <a:latin typeface="Now Bold"/>
                <a:ea typeface="Now Bold"/>
                <a:cs typeface="Now Bold"/>
                <a:sym typeface="Now Bold"/>
              </a:rPr>
              <a:t>Website Demo</a:t>
            </a:r>
          </a:p>
        </p:txBody>
      </p:sp>
      <p:pic>
        <p:nvPicPr>
          <p:cNvPr id="17" name="WhatsApp Video 2025-03-04 at 11.38.41_35051ded">
            <a:hlinkClick r:id="" action="ppaction://media"/>
            <a:extLst>
              <a:ext uri="{FF2B5EF4-FFF2-40B4-BE49-F238E27FC236}">
                <a16:creationId xmlns:a16="http://schemas.microsoft.com/office/drawing/2014/main" id="{D97FFC60-9051-D427-2B32-4D5AB78F51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2230" r="1274"/>
          <a:stretch/>
        </p:blipFill>
        <p:spPr>
          <a:xfrm>
            <a:off x="2101172" y="1463077"/>
            <a:ext cx="14075323" cy="72231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535626" y="-1532167"/>
            <a:ext cx="9249167" cy="16629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131"/>
              </a:lnSpc>
              <a:spcBef>
                <a:spcPct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42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1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161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07120" y="4451238"/>
            <a:ext cx="11370537" cy="138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5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3" name="TextBox 3"/>
          <p:cNvSpPr txBox="1"/>
          <p:nvPr/>
        </p:nvSpPr>
        <p:spPr>
          <a:xfrm>
            <a:off x="5127441" y="1943465"/>
            <a:ext cx="8033118" cy="73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4336" b="1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RESOURCE PAGE</a:t>
            </a:r>
          </a:p>
        </p:txBody>
      </p:sp>
      <p:sp>
        <p:nvSpPr>
          <p:cNvPr id="4" name="Freeform 4"/>
          <p:cNvSpPr/>
          <p:nvPr/>
        </p:nvSpPr>
        <p:spPr>
          <a:xfrm>
            <a:off x="5333024" y="3943971"/>
            <a:ext cx="1171076" cy="1132750"/>
          </a:xfrm>
          <a:custGeom>
            <a:avLst/>
            <a:gdLst/>
            <a:ahLst/>
            <a:cxnLst/>
            <a:rect l="l" t="t" r="r" b="b"/>
            <a:pathLst>
              <a:path w="1171076" h="1132750">
                <a:moveTo>
                  <a:pt x="0" y="0"/>
                </a:moveTo>
                <a:lnTo>
                  <a:pt x="1171076" y="0"/>
                </a:lnTo>
                <a:lnTo>
                  <a:pt x="1171076" y="1132750"/>
                </a:lnTo>
                <a:lnTo>
                  <a:pt x="0" y="11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84109" y="3751944"/>
            <a:ext cx="1355270" cy="1324776"/>
          </a:xfrm>
          <a:custGeom>
            <a:avLst/>
            <a:gdLst/>
            <a:ahLst/>
            <a:cxnLst/>
            <a:rect l="l" t="t" r="r" b="b"/>
            <a:pathLst>
              <a:path w="1355270" h="1324776">
                <a:moveTo>
                  <a:pt x="0" y="0"/>
                </a:moveTo>
                <a:lnTo>
                  <a:pt x="1355269" y="0"/>
                </a:lnTo>
                <a:lnTo>
                  <a:pt x="1355269" y="1324777"/>
                </a:lnTo>
                <a:lnTo>
                  <a:pt x="0" y="132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86931" y="5582280"/>
            <a:ext cx="1326434" cy="1324776"/>
          </a:xfrm>
          <a:custGeom>
            <a:avLst/>
            <a:gdLst/>
            <a:ahLst/>
            <a:cxnLst/>
            <a:rect l="l" t="t" r="r" b="b"/>
            <a:pathLst>
              <a:path w="1326434" h="1324776">
                <a:moveTo>
                  <a:pt x="0" y="0"/>
                </a:moveTo>
                <a:lnTo>
                  <a:pt x="1326435" y="0"/>
                </a:lnTo>
                <a:lnTo>
                  <a:pt x="1326435" y="1324776"/>
                </a:lnTo>
                <a:lnTo>
                  <a:pt x="0" y="1324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35905" y="5669230"/>
            <a:ext cx="1324776" cy="1324776"/>
          </a:xfrm>
          <a:custGeom>
            <a:avLst/>
            <a:gdLst/>
            <a:ahLst/>
            <a:cxnLst/>
            <a:rect l="l" t="t" r="r" b="b"/>
            <a:pathLst>
              <a:path w="1324776" h="1324776">
                <a:moveTo>
                  <a:pt x="0" y="0"/>
                </a:moveTo>
                <a:lnTo>
                  <a:pt x="1324777" y="0"/>
                </a:lnTo>
                <a:lnTo>
                  <a:pt x="1324777" y="1324776"/>
                </a:lnTo>
                <a:lnTo>
                  <a:pt x="0" y="1324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84109" y="5669230"/>
            <a:ext cx="1326434" cy="1324776"/>
          </a:xfrm>
          <a:custGeom>
            <a:avLst/>
            <a:gdLst/>
            <a:ahLst/>
            <a:cxnLst/>
            <a:rect l="l" t="t" r="r" b="b"/>
            <a:pathLst>
              <a:path w="1326434" h="1324776">
                <a:moveTo>
                  <a:pt x="0" y="0"/>
                </a:moveTo>
                <a:lnTo>
                  <a:pt x="1326434" y="0"/>
                </a:lnTo>
                <a:lnTo>
                  <a:pt x="1326434" y="1324776"/>
                </a:lnTo>
                <a:lnTo>
                  <a:pt x="0" y="1324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31854" y="3751944"/>
            <a:ext cx="1326434" cy="1324776"/>
          </a:xfrm>
          <a:custGeom>
            <a:avLst/>
            <a:gdLst/>
            <a:ahLst/>
            <a:cxnLst/>
            <a:rect l="l" t="t" r="r" b="b"/>
            <a:pathLst>
              <a:path w="1326434" h="1324776">
                <a:moveTo>
                  <a:pt x="0" y="0"/>
                </a:moveTo>
                <a:lnTo>
                  <a:pt x="1326434" y="0"/>
                </a:lnTo>
                <a:lnTo>
                  <a:pt x="1326434" y="1324777"/>
                </a:lnTo>
                <a:lnTo>
                  <a:pt x="0" y="132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970825" y="6200916"/>
            <a:ext cx="587713" cy="748246"/>
          </a:xfrm>
          <a:custGeom>
            <a:avLst/>
            <a:gdLst/>
            <a:ahLst/>
            <a:cxnLst/>
            <a:rect l="l" t="t" r="r" b="b"/>
            <a:pathLst>
              <a:path w="587713" h="748246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59879" y="6183967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89475" y="6136256"/>
            <a:ext cx="825844" cy="895886"/>
          </a:xfrm>
          <a:custGeom>
            <a:avLst/>
            <a:gdLst/>
            <a:ahLst/>
            <a:cxnLst/>
            <a:rect l="l" t="t" r="r" b="b"/>
            <a:pathLst>
              <a:path w="825844" h="895886">
                <a:moveTo>
                  <a:pt x="0" y="0"/>
                </a:moveTo>
                <a:lnTo>
                  <a:pt x="825845" y="0"/>
                </a:lnTo>
                <a:lnTo>
                  <a:pt x="825845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514118" y="6068526"/>
            <a:ext cx="959108" cy="880636"/>
          </a:xfrm>
          <a:custGeom>
            <a:avLst/>
            <a:gdLst/>
            <a:ahLst/>
            <a:cxnLst/>
            <a:rect l="l" t="t" r="r" b="b"/>
            <a:pathLst>
              <a:path w="959108" h="880636">
                <a:moveTo>
                  <a:pt x="0" y="0"/>
                </a:moveTo>
                <a:lnTo>
                  <a:pt x="959108" y="0"/>
                </a:lnTo>
                <a:lnTo>
                  <a:pt x="959108" y="880636"/>
                </a:lnTo>
                <a:lnTo>
                  <a:pt x="0" y="8806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17421" y="4973627"/>
            <a:ext cx="660740" cy="798697"/>
          </a:xfrm>
          <a:custGeom>
            <a:avLst/>
            <a:gdLst/>
            <a:ahLst/>
            <a:cxnLst/>
            <a:rect l="l" t="t" r="r" b="b"/>
            <a:pathLst>
              <a:path w="660740" h="798697">
                <a:moveTo>
                  <a:pt x="0" y="0"/>
                </a:moveTo>
                <a:lnTo>
                  <a:pt x="660740" y="0"/>
                </a:lnTo>
                <a:lnTo>
                  <a:pt x="660740" y="798697"/>
                </a:lnTo>
                <a:lnTo>
                  <a:pt x="0" y="7986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088742" y="3665829"/>
            <a:ext cx="733943" cy="839228"/>
          </a:xfrm>
          <a:custGeom>
            <a:avLst/>
            <a:gdLst/>
            <a:ahLst/>
            <a:cxnLst/>
            <a:rect l="l" t="t" r="r" b="b"/>
            <a:pathLst>
              <a:path w="733943" h="839228">
                <a:moveTo>
                  <a:pt x="0" y="0"/>
                </a:moveTo>
                <a:lnTo>
                  <a:pt x="733943" y="0"/>
                </a:lnTo>
                <a:lnTo>
                  <a:pt x="733943" y="839227"/>
                </a:lnTo>
                <a:lnTo>
                  <a:pt x="0" y="8392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044477" y="3647831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311321" y="3533870"/>
            <a:ext cx="682965" cy="813054"/>
          </a:xfrm>
          <a:custGeom>
            <a:avLst/>
            <a:gdLst/>
            <a:ahLst/>
            <a:cxnLst/>
            <a:rect l="l" t="t" r="r" b="b"/>
            <a:pathLst>
              <a:path w="682965" h="813054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622798" y="3614853"/>
            <a:ext cx="795968" cy="706241"/>
          </a:xfrm>
          <a:custGeom>
            <a:avLst/>
            <a:gdLst/>
            <a:ahLst/>
            <a:cxnLst/>
            <a:rect l="l" t="t" r="r" b="b"/>
            <a:pathLst>
              <a:path w="795968" h="706241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006811" y="4938888"/>
            <a:ext cx="775043" cy="868174"/>
          </a:xfrm>
          <a:custGeom>
            <a:avLst/>
            <a:gdLst/>
            <a:ahLst/>
            <a:cxnLst/>
            <a:rect l="l" t="t" r="r" b="b"/>
            <a:pathLst>
              <a:path w="775043" h="868174">
                <a:moveTo>
                  <a:pt x="0" y="0"/>
                </a:moveTo>
                <a:lnTo>
                  <a:pt x="775042" y="0"/>
                </a:lnTo>
                <a:lnTo>
                  <a:pt x="775042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220202" y="4800967"/>
            <a:ext cx="833753" cy="868492"/>
          </a:xfrm>
          <a:custGeom>
            <a:avLst/>
            <a:gdLst/>
            <a:ahLst/>
            <a:cxnLst/>
            <a:rect l="l" t="t" r="r" b="b"/>
            <a:pathLst>
              <a:path w="833753" h="868492">
                <a:moveTo>
                  <a:pt x="0" y="0"/>
                </a:moveTo>
                <a:lnTo>
                  <a:pt x="833753" y="0"/>
                </a:lnTo>
                <a:lnTo>
                  <a:pt x="833753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21" name="Freeform 21"/>
          <p:cNvSpPr/>
          <p:nvPr/>
        </p:nvSpPr>
        <p:spPr>
          <a:xfrm>
            <a:off x="14323712" y="4679243"/>
            <a:ext cx="727593" cy="835440"/>
          </a:xfrm>
          <a:custGeom>
            <a:avLst/>
            <a:gdLst/>
            <a:ahLst/>
            <a:cxnLst/>
            <a:rect l="l" t="t" r="r" b="b"/>
            <a:pathLst>
              <a:path w="727593" h="835440">
                <a:moveTo>
                  <a:pt x="0" y="0"/>
                </a:moveTo>
                <a:lnTo>
                  <a:pt x="727593" y="0"/>
                </a:lnTo>
                <a:lnTo>
                  <a:pt x="727593" y="835440"/>
                </a:lnTo>
                <a:lnTo>
                  <a:pt x="0" y="83544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547987" y="4717128"/>
            <a:ext cx="868174" cy="868174"/>
          </a:xfrm>
          <a:custGeom>
            <a:avLst/>
            <a:gdLst/>
            <a:ahLst/>
            <a:cxnLst/>
            <a:rect l="l" t="t" r="r" b="b"/>
            <a:pathLst>
              <a:path w="868174" h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097034" y="6177464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970825" y="3615605"/>
            <a:ext cx="889451" cy="889451"/>
          </a:xfrm>
          <a:custGeom>
            <a:avLst/>
            <a:gdLst/>
            <a:ahLst/>
            <a:cxnLst/>
            <a:rect l="l" t="t" r="r" b="b"/>
            <a:pathLst>
              <a:path w="889451" h="889451">
                <a:moveTo>
                  <a:pt x="0" y="0"/>
                </a:moveTo>
                <a:lnTo>
                  <a:pt x="889452" y="0"/>
                </a:lnTo>
                <a:lnTo>
                  <a:pt x="889452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571335" y="4973627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5" y="0"/>
                </a:lnTo>
                <a:lnTo>
                  <a:pt x="787255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238770" y="5031716"/>
            <a:ext cx="708629" cy="767216"/>
          </a:xfrm>
          <a:custGeom>
            <a:avLst/>
            <a:gdLst/>
            <a:ahLst/>
            <a:cxnLst/>
            <a:rect l="l" t="t" r="r" b="b"/>
            <a:pathLst>
              <a:path w="708629" h="767216">
                <a:moveTo>
                  <a:pt x="0" y="0"/>
                </a:moveTo>
                <a:lnTo>
                  <a:pt x="708629" y="0"/>
                </a:lnTo>
                <a:lnTo>
                  <a:pt x="708629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027365" y="5031716"/>
            <a:ext cx="669571" cy="767216"/>
          </a:xfrm>
          <a:custGeom>
            <a:avLst/>
            <a:gdLst/>
            <a:ahLst/>
            <a:cxnLst/>
            <a:rect l="l" t="t" r="r" b="b"/>
            <a:pathLst>
              <a:path w="669571" h="767216">
                <a:moveTo>
                  <a:pt x="0" y="0"/>
                </a:moveTo>
                <a:lnTo>
                  <a:pt x="669571" y="0"/>
                </a:lnTo>
                <a:lnTo>
                  <a:pt x="669571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879750" y="6177464"/>
            <a:ext cx="796168" cy="767216"/>
          </a:xfrm>
          <a:custGeom>
            <a:avLst/>
            <a:gdLst/>
            <a:ahLst/>
            <a:cxnLst/>
            <a:rect l="l" t="t" r="r" b="b"/>
            <a:pathLst>
              <a:path w="796168" h="767216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907000" y="3659718"/>
            <a:ext cx="661201" cy="767216"/>
          </a:xfrm>
          <a:custGeom>
            <a:avLst/>
            <a:gdLst/>
            <a:ahLst/>
            <a:cxnLst/>
            <a:rect l="l" t="t" r="r" b="b"/>
            <a:pathLst>
              <a:path w="661201" h="767216">
                <a:moveTo>
                  <a:pt x="0" y="0"/>
                </a:moveTo>
                <a:lnTo>
                  <a:pt x="661201" y="0"/>
                </a:lnTo>
                <a:lnTo>
                  <a:pt x="66120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238770" y="3775896"/>
            <a:ext cx="1085063" cy="651038"/>
          </a:xfrm>
          <a:custGeom>
            <a:avLst/>
            <a:gdLst/>
            <a:ahLst/>
            <a:cxnLst/>
            <a:rect l="l" t="t" r="r" b="b"/>
            <a:pathLst>
              <a:path w="1085063" h="651038">
                <a:moveTo>
                  <a:pt x="0" y="0"/>
                </a:moveTo>
                <a:lnTo>
                  <a:pt x="1085063" y="0"/>
                </a:lnTo>
                <a:lnTo>
                  <a:pt x="1085063" y="651038"/>
                </a:lnTo>
                <a:lnTo>
                  <a:pt x="0" y="651038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725362" y="3659718"/>
            <a:ext cx="609588" cy="767216"/>
          </a:xfrm>
          <a:custGeom>
            <a:avLst/>
            <a:gdLst/>
            <a:ahLst/>
            <a:cxnLst/>
            <a:rect l="l" t="t" r="r" b="b"/>
            <a:pathLst>
              <a:path w="609588" h="767216">
                <a:moveTo>
                  <a:pt x="0" y="0"/>
                </a:moveTo>
                <a:lnTo>
                  <a:pt x="609588" y="0"/>
                </a:lnTo>
                <a:lnTo>
                  <a:pt x="60958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216628" y="6078455"/>
            <a:ext cx="1038048" cy="998413"/>
          </a:xfrm>
          <a:custGeom>
            <a:avLst/>
            <a:gdLst/>
            <a:ahLst/>
            <a:cxnLst/>
            <a:rect l="l" t="t" r="r" b="b"/>
            <a:pathLst>
              <a:path w="1038048" h="998413">
                <a:moveTo>
                  <a:pt x="0" y="0"/>
                </a:moveTo>
                <a:lnTo>
                  <a:pt x="1038048" y="0"/>
                </a:lnTo>
                <a:lnTo>
                  <a:pt x="1038048" y="998413"/>
                </a:lnTo>
                <a:lnTo>
                  <a:pt x="0" y="998413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525264" y="6054712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971740" y="1648649"/>
            <a:ext cx="6344521" cy="7111957"/>
            <a:chOff x="0" y="0"/>
            <a:chExt cx="1670985" cy="1873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670985" cy="188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46727" y="3053774"/>
            <a:ext cx="4312629" cy="492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Group members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About Us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Problem Statement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Objective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Proposed Solution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Target market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Marketing Strategies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Challenges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Project Timeline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28644" y="1794630"/>
            <a:ext cx="4830711" cy="77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b="1" spc="31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92E23-AD50-6223-9C0D-DC6540031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0D500A-DC3D-C715-2751-ACAE7CB3BC5D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5A0498C-6BE4-187F-C269-2827CCB4C1AB}"/>
              </a:ext>
            </a:extLst>
          </p:cNvPr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541D43-9EAF-E856-BC77-187AAC3CB757}"/>
              </a:ext>
            </a:extLst>
          </p:cNvPr>
          <p:cNvGrpSpPr/>
          <p:nvPr/>
        </p:nvGrpSpPr>
        <p:grpSpPr>
          <a:xfrm>
            <a:off x="5971740" y="1648649"/>
            <a:ext cx="6344521" cy="7111957"/>
            <a:chOff x="0" y="0"/>
            <a:chExt cx="1670985" cy="1873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E205174-7B5F-6EB1-48AB-6DAB9B7D47EB}"/>
                </a:ext>
              </a:extLst>
            </p:cNvPr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CBF817C-43A1-FF62-00F3-CE5465C89C6A}"/>
                </a:ext>
              </a:extLst>
            </p:cNvPr>
            <p:cNvSpPr txBox="1"/>
            <p:nvPr/>
          </p:nvSpPr>
          <p:spPr>
            <a:xfrm>
              <a:off x="0" y="-9525"/>
              <a:ext cx="1670985" cy="188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2A980B86-8010-E093-B633-81E9CE935428}"/>
              </a:ext>
            </a:extLst>
          </p:cNvPr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7DE520-A76B-EA16-765C-1358360F516C}"/>
              </a:ext>
            </a:extLst>
          </p:cNvPr>
          <p:cNvSpPr txBox="1"/>
          <p:nvPr/>
        </p:nvSpPr>
        <p:spPr>
          <a:xfrm>
            <a:off x="7246727" y="3053774"/>
            <a:ext cx="4312629" cy="272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Precious </a:t>
            </a:r>
            <a:r>
              <a:rPr lang="en-US" sz="2759" i="1" dirty="0" err="1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Ndulu</a:t>
            </a: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 err="1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Sheilla</a:t>
            </a: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Achieng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Dennis </a:t>
            </a:r>
            <a:r>
              <a:rPr lang="en-US" sz="2759" i="1" dirty="0" err="1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Mbuno</a:t>
            </a:r>
            <a:endParaRPr lang="en-US" sz="2759" i="1" dirty="0">
              <a:solidFill>
                <a:srgbClr val="FFFAEB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Jessica </a:t>
            </a:r>
            <a:r>
              <a:rPr lang="en-US" sz="2759" i="1" dirty="0" err="1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Ng'ang’a</a:t>
            </a:r>
            <a:endParaRPr lang="en-US" sz="2759" i="1" dirty="0">
              <a:solidFill>
                <a:srgbClr val="FFFAEB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 i="1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Catherine Mumbi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848CC9E-C9D8-8DC1-FC67-872EB36CDB61}"/>
              </a:ext>
            </a:extLst>
          </p:cNvPr>
          <p:cNvSpPr txBox="1"/>
          <p:nvPr/>
        </p:nvSpPr>
        <p:spPr>
          <a:xfrm>
            <a:off x="6350191" y="1826381"/>
            <a:ext cx="5587617" cy="79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b="1" spc="31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Our Team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211FFEE-E7ED-09FE-8C69-59D75E03FD65}"/>
              </a:ext>
            </a:extLst>
          </p:cNvPr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1735E1C-48F4-FC5A-34D4-EF58E66439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7DFE908-198B-3103-563E-D49F62FE552F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1E93C05C-5D70-6E0F-26FF-7429681801FC}"/>
              </a:ext>
            </a:extLst>
          </p:cNvPr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597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5240" y="-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586782" y="-129"/>
            <a:ext cx="8701218" cy="10400502"/>
            <a:chOff x="-2794" y="-128"/>
            <a:chExt cx="8606155" cy="10286874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t="-27458" r="-153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15104" y="1585374"/>
            <a:ext cx="5189556" cy="8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160" b="1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About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58979" y="2728396"/>
            <a:ext cx="6157357" cy="449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our project, we’ll</a:t>
            </a:r>
            <a:r>
              <a:rPr lang="en-US" sz="3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simplify and modernize savings group management. </a:t>
            </a:r>
            <a:r>
              <a:rPr lang="en-US" sz="28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n-US" sz="3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groups struggle with manual, error-prone processes that hinder transparency and growth. Our platform automates contributions, loans, and group management, fostering collaboration and efficiency</a:t>
            </a:r>
            <a:r>
              <a:rPr lang="en-US" sz="36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57520" y="1560523"/>
            <a:ext cx="5372960" cy="89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b="1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Goals</a:t>
            </a:r>
          </a:p>
        </p:txBody>
      </p:sp>
      <p:sp>
        <p:nvSpPr>
          <p:cNvPr id="6" name="AutoShape 6"/>
          <p:cNvSpPr/>
          <p:nvPr/>
        </p:nvSpPr>
        <p:spPr>
          <a:xfrm>
            <a:off x="9211339" y="2867678"/>
            <a:ext cx="0" cy="55381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782251" y="3247220"/>
            <a:ext cx="1390737" cy="1390737"/>
          </a:xfrm>
          <a:custGeom>
            <a:avLst/>
            <a:gdLst/>
            <a:ahLst/>
            <a:cxnLst/>
            <a:rect l="l" t="t" r="r" b="b"/>
            <a:pathLst>
              <a:path w="1390737" h="1390737">
                <a:moveTo>
                  <a:pt x="0" y="0"/>
                </a:moveTo>
                <a:lnTo>
                  <a:pt x="1390738" y="0"/>
                </a:lnTo>
                <a:lnTo>
                  <a:pt x="1390738" y="1390738"/>
                </a:lnTo>
                <a:lnTo>
                  <a:pt x="0" y="1390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54311" y="3234155"/>
            <a:ext cx="1403803" cy="1403803"/>
          </a:xfrm>
          <a:custGeom>
            <a:avLst/>
            <a:gdLst/>
            <a:ahLst/>
            <a:cxnLst/>
            <a:rect l="l" t="t" r="r" b="b"/>
            <a:pathLst>
              <a:path w="1403803" h="1403803">
                <a:moveTo>
                  <a:pt x="0" y="0"/>
                </a:moveTo>
                <a:lnTo>
                  <a:pt x="1403803" y="0"/>
                </a:lnTo>
                <a:lnTo>
                  <a:pt x="1403803" y="1403803"/>
                </a:lnTo>
                <a:lnTo>
                  <a:pt x="0" y="1403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24114" y="5974554"/>
            <a:ext cx="306681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94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Eliminate manual processes.</a:t>
            </a:r>
          </a:p>
          <a:p>
            <a:pPr marL="342900" indent="-342900">
              <a:lnSpc>
                <a:spcPts val="26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educe errors, </a:t>
            </a:r>
          </a:p>
          <a:p>
            <a:pPr marL="342900" indent="-342900">
              <a:lnSpc>
                <a:spcPts val="26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ake it easier to track contributions, payments, and loans.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ea typeface="DM Sans"/>
              <a:cs typeface="Times New Roman" panose="02020603050405020304" pitchFamily="18" charset="0"/>
              <a:sym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29376" y="4722251"/>
            <a:ext cx="602787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i="0" dirty="0">
                <a:solidFill>
                  <a:srgbClr val="B100E8"/>
                </a:solidFill>
                <a:effectLst/>
                <a:latin typeface="Inter"/>
              </a:rPr>
              <a:t>Automate and Simplify Operations</a:t>
            </a:r>
            <a:endParaRPr lang="en-US" sz="3394" b="1" dirty="0">
              <a:solidFill>
                <a:srgbClr val="B100E8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4527845" y="651510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408003" y="5959174"/>
            <a:ext cx="3066811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694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 fraud, disputes,</a:t>
            </a:r>
          </a:p>
          <a:p>
            <a:pPr marL="342900" indent="-342900">
              <a:lnSpc>
                <a:spcPts val="2694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 late payments by providing clear, real-time visibility into financial activities.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34743" y="4866558"/>
            <a:ext cx="3413332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b="1" i="0" dirty="0">
                <a:solidFill>
                  <a:srgbClr val="B100E8"/>
                </a:solidFill>
                <a:effectLst/>
                <a:latin typeface="Inter"/>
              </a:rPr>
              <a:t>Enhance</a:t>
            </a:r>
            <a:r>
              <a:rPr lang="en-US" sz="3600" b="1" i="0" dirty="0">
                <a:solidFill>
                  <a:srgbClr val="F8FAFF"/>
                </a:solidFill>
                <a:effectLst/>
                <a:latin typeface="Inter"/>
              </a:rPr>
              <a:t> </a:t>
            </a:r>
            <a:r>
              <a:rPr lang="en-US" sz="3600" b="1" i="0" dirty="0">
                <a:solidFill>
                  <a:srgbClr val="B100E8"/>
                </a:solidFill>
                <a:effectLst/>
                <a:latin typeface="Inter"/>
              </a:rPr>
              <a:t>Transparency</a:t>
            </a:r>
            <a:endParaRPr lang="en-US" sz="3394" b="1" dirty="0">
              <a:solidFill>
                <a:srgbClr val="B100E8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00267" y="815099"/>
            <a:ext cx="13649333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Problem Statement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-8347817" y="4229100"/>
            <a:ext cx="17894953" cy="1789495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00267" y="4757634"/>
            <a:ext cx="2370352" cy="113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7"/>
              </a:lnSpc>
            </a:pPr>
            <a:endParaRPr lang="en-US" sz="6631" b="1" dirty="0">
              <a:solidFill>
                <a:srgbClr val="B100E8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52600" y="2171811"/>
            <a:ext cx="15087600" cy="6404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ct val="150000"/>
              </a:lnSpc>
              <a:spcBef>
                <a:spcPct val="0"/>
              </a:spcBef>
            </a:pPr>
            <a:r>
              <a:rPr lang="en-US" sz="2054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1 </a:t>
            </a: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Transparency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 Chamas lack clear, real-time financial visibility, leading to mistrust and difficulty in decision-making. </a:t>
            </a:r>
          </a:p>
          <a:p>
            <a:pPr marL="0" lvl="1" indent="0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2</a:t>
            </a: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Efficiency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 Traditional methods are time-consuming and prone to errors, hindering productivity and increasing frustration.</a:t>
            </a:r>
          </a:p>
          <a:p>
            <a:pPr marL="0" lvl="1" indent="0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 3 </a:t>
            </a: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Growth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 As Chamas grow, manual methods become inadequate for managing complex finances and planning for the future.</a:t>
            </a:r>
          </a:p>
          <a:p>
            <a:pPr marL="0" lvl="1" indent="0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 4 </a:t>
            </a: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Security: 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Physical records are vulnerable to loss or unauthorized access, risking the Chama's funds and creating mistrust.</a:t>
            </a:r>
          </a:p>
          <a:p>
            <a:pPr marL="0" lvl="1" indent="0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 5 </a:t>
            </a: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Concise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: Chamas struggle with inefficient and opaque money management, hindering growth and creating mistrust.  A streamlined, transparent, and secure solution is needed.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C86A4-D3A9-F681-3524-37E4AE3B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616BEC-9115-F931-C59A-625259640A6C}"/>
              </a:ext>
            </a:extLst>
          </p:cNvPr>
          <p:cNvSpPr/>
          <p:nvPr/>
        </p:nvSpPr>
        <p:spPr>
          <a:xfrm flipV="1">
            <a:off x="0" y="-1080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2BDF44A-79CE-FA52-9D0F-53AFD9265101}"/>
              </a:ext>
            </a:extLst>
          </p:cNvPr>
          <p:cNvSpPr txBox="1"/>
          <p:nvPr/>
        </p:nvSpPr>
        <p:spPr>
          <a:xfrm>
            <a:off x="2200267" y="620560"/>
            <a:ext cx="13649333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Possible Solutions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41357F2-8D7A-2639-6499-35E7040C8DA6}"/>
              </a:ext>
            </a:extLst>
          </p:cNvPr>
          <p:cNvSpPr/>
          <p:nvPr/>
        </p:nvSpPr>
        <p:spPr>
          <a:xfrm>
            <a:off x="-8347817" y="4229100"/>
            <a:ext cx="17894953" cy="1789495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23090D-E6AB-3586-0BFB-28AF77C94BFD}"/>
              </a:ext>
            </a:extLst>
          </p:cNvPr>
          <p:cNvSpPr txBox="1"/>
          <p:nvPr/>
        </p:nvSpPr>
        <p:spPr>
          <a:xfrm>
            <a:off x="2200267" y="4757634"/>
            <a:ext cx="2370352" cy="113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7"/>
              </a:lnSpc>
            </a:pPr>
            <a:endParaRPr lang="en-US" sz="6631" b="1" dirty="0">
              <a:solidFill>
                <a:srgbClr val="B100E8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8BC5A4E-94C4-32D7-8A08-CC1271FB8990}"/>
              </a:ext>
            </a:extLst>
          </p:cNvPr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870512B-E69B-32B1-3446-2EF7B3090E87}"/>
              </a:ext>
            </a:extLst>
          </p:cNvPr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C57CC3D-087F-4E36-7F71-208C52D8F44F}"/>
              </a:ext>
            </a:extLst>
          </p:cNvPr>
          <p:cNvSpPr txBox="1"/>
          <p:nvPr/>
        </p:nvSpPr>
        <p:spPr>
          <a:xfrm>
            <a:off x="1752600" y="1913167"/>
            <a:ext cx="15087600" cy="7298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1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Secure Online Platform: A website or app accessible to all members with login details.</a:t>
            </a:r>
          </a:p>
          <a:p>
            <a:pPr marL="514350" lvl="1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Real-time Tracking:  Instantly record contributions, expenses, and other transactions.</a:t>
            </a:r>
          </a:p>
          <a:p>
            <a:pPr marL="514350" lvl="1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Contribution Management: Track member contributions, send reminders, and manage payments. </a:t>
            </a:r>
          </a:p>
          <a:p>
            <a:pPr marL="514350" lvl="1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Expense Tracking:  Record expenses and categorize spending. </a:t>
            </a:r>
          </a:p>
          <a:p>
            <a:pPr marL="514350" lvl="1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Loan Management: Track loans given out by the Chama, including repayments and interest.</a:t>
            </a:r>
          </a:p>
          <a:p>
            <a:pPr marL="514350" lvl="1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User Roles:  Control access to different features based on roles (e.g., treasurer, member).</a:t>
            </a:r>
          </a:p>
          <a:p>
            <a:pPr marL="514350" lvl="1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Notifications: Send alerts for important events, like upcoming payments or low balances.</a:t>
            </a:r>
          </a:p>
        </p:txBody>
      </p:sp>
    </p:spTree>
    <p:extLst>
      <p:ext uri="{BB962C8B-B14F-4D97-AF65-F5344CB8AC3E}">
        <p14:creationId xmlns:p14="http://schemas.microsoft.com/office/powerpoint/2010/main" val="307649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F7E58-2AB4-9C07-6749-C85A67DCC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788019-8F67-CA73-0E1F-3F1047F5197B}"/>
              </a:ext>
            </a:extLst>
          </p:cNvPr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15C994B-5516-990A-82AB-981F37EF0A7C}"/>
              </a:ext>
            </a:extLst>
          </p:cNvPr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F1B3581-27C4-45B6-B2B8-D776F61018D2}"/>
              </a:ext>
            </a:extLst>
          </p:cNvPr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DE90133-D253-72ED-B4F1-A0F1065BA3A1}"/>
              </a:ext>
            </a:extLst>
          </p:cNvPr>
          <p:cNvSpPr txBox="1"/>
          <p:nvPr/>
        </p:nvSpPr>
        <p:spPr>
          <a:xfrm>
            <a:off x="6457520" y="1560523"/>
            <a:ext cx="5372960" cy="91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Target market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3608B09-4001-CA1D-64DB-3394404F7363}"/>
              </a:ext>
            </a:extLst>
          </p:cNvPr>
          <p:cNvSpPr/>
          <p:nvPr/>
        </p:nvSpPr>
        <p:spPr>
          <a:xfrm>
            <a:off x="5039510" y="1317272"/>
            <a:ext cx="1403803" cy="1403803"/>
          </a:xfrm>
          <a:custGeom>
            <a:avLst/>
            <a:gdLst/>
            <a:ahLst/>
            <a:cxnLst/>
            <a:rect l="l" t="t" r="r" b="b"/>
            <a:pathLst>
              <a:path w="1403803" h="1403803">
                <a:moveTo>
                  <a:pt x="0" y="0"/>
                </a:moveTo>
                <a:lnTo>
                  <a:pt x="1403803" y="0"/>
                </a:lnTo>
                <a:lnTo>
                  <a:pt x="1403803" y="1403803"/>
                </a:lnTo>
                <a:lnTo>
                  <a:pt x="0" y="1403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B8BBA83-2430-33C8-94C7-53856838B7A0}"/>
              </a:ext>
            </a:extLst>
          </p:cNvPr>
          <p:cNvSpPr txBox="1"/>
          <p:nvPr/>
        </p:nvSpPr>
        <p:spPr>
          <a:xfrm>
            <a:off x="3429376" y="4722251"/>
            <a:ext cx="6027874" cy="522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3394" b="1" dirty="0">
              <a:solidFill>
                <a:srgbClr val="B100E8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C622198-4E82-573D-7015-801BDAC88639}"/>
              </a:ext>
            </a:extLst>
          </p:cNvPr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DEDFC86-7D47-2A6A-F757-7AFEBCB9FDEA}"/>
              </a:ext>
            </a:extLst>
          </p:cNvPr>
          <p:cNvSpPr txBox="1"/>
          <p:nvPr/>
        </p:nvSpPr>
        <p:spPr>
          <a:xfrm>
            <a:off x="3256909" y="3323687"/>
            <a:ext cx="11277599" cy="6340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Community-Based Chamas</a:t>
            </a:r>
            <a:r>
              <a:rPr lang="en-US" sz="280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Small, informal savings groups that rely on trust and manual records.</a:t>
            </a:r>
          </a:p>
          <a:p>
            <a:pPr algn="l">
              <a:spcBef>
                <a:spcPts val="300"/>
              </a:spcBef>
            </a:pPr>
            <a:endParaRPr lang="en-US" sz="280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300"/>
              </a:spcBef>
            </a:pPr>
            <a:r>
              <a:rPr lang="en-US" sz="28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Self-Help Groups: </a:t>
            </a:r>
            <a:r>
              <a:rPr lang="en-US" sz="280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savings and welfare groups that need better financial tracking tools.</a:t>
            </a:r>
          </a:p>
          <a:p>
            <a:pPr algn="l">
              <a:spcBef>
                <a:spcPts val="300"/>
              </a:spcBef>
            </a:pPr>
            <a:endParaRPr lang="en-US" sz="2800" dirty="0">
              <a:solidFill>
                <a:srgbClr val="F8FA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300"/>
              </a:spcBef>
            </a:pPr>
            <a:r>
              <a:rPr lang="en-US" sz="28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Village and Rural Chamas: </a:t>
            </a:r>
            <a:r>
              <a:rPr lang="en-US" sz="280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Informal groups in rural areas that require offline-capable and simple digital solutions.</a:t>
            </a:r>
          </a:p>
          <a:p>
            <a:pPr algn="l">
              <a:spcBef>
                <a:spcPts val="300"/>
              </a:spcBef>
            </a:pPr>
            <a:endParaRPr lang="en-US" sz="280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300"/>
              </a:spcBef>
            </a:pPr>
            <a:r>
              <a:rPr lang="en-US" sz="28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Small Business Savings Groups: </a:t>
            </a:r>
            <a:r>
              <a:rPr lang="en-US" sz="280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 pooling funds for investment and growth.</a:t>
            </a:r>
          </a:p>
          <a:p>
            <a:pPr algn="l">
              <a:spcBef>
                <a:spcPts val="300"/>
              </a:spcBef>
            </a:pPr>
            <a:endParaRPr lang="en-US" sz="280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300"/>
              </a:spcBef>
            </a:pPr>
            <a:r>
              <a:rPr lang="en-US" sz="28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Neighborhood and Family Chamas: </a:t>
            </a:r>
            <a:r>
              <a:rPr lang="en-US" sz="280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Savings groups formed by close-knit communities and families for mutual support.</a:t>
            </a:r>
          </a:p>
        </p:txBody>
      </p:sp>
    </p:spTree>
    <p:extLst>
      <p:ext uri="{BB962C8B-B14F-4D97-AF65-F5344CB8AC3E}">
        <p14:creationId xmlns:p14="http://schemas.microsoft.com/office/powerpoint/2010/main" val="110718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41088" y="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4471383" y="-1880580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71002" y="1452902"/>
            <a:ext cx="9983397" cy="1127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56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Marketing Strategies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19414" y="3343784"/>
            <a:ext cx="719480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K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Facebook, Instagram, Twitter &amp; TikTok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Most Chama members &amp; youth are active here.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K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engaging content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Demos, testimonials, educational posts on financial literacy.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19413" y="2801890"/>
            <a:ext cx="4791351" cy="908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800" b="1" dirty="0">
                <a:solidFill>
                  <a:srgbClr val="B100E8"/>
                </a:solidFill>
              </a:rPr>
              <a:t>Social Media Marketing</a:t>
            </a:r>
          </a:p>
          <a:p>
            <a:pPr algn="l">
              <a:lnSpc>
                <a:spcPts val="3629"/>
              </a:lnSpc>
            </a:pPr>
            <a:r>
              <a:rPr lang="en-US" sz="2611" b="1" dirty="0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803638" y="2859040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290603" y="3329683"/>
            <a:ext cx="783430" cy="816073"/>
          </a:xfrm>
          <a:custGeom>
            <a:avLst/>
            <a:gdLst/>
            <a:ahLst/>
            <a:cxnLst/>
            <a:rect l="l" t="t" r="r" b="b"/>
            <a:pathLst>
              <a:path w="783430" h="816073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803638" y="5181410"/>
            <a:ext cx="1757360" cy="17573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19414" y="5762754"/>
            <a:ext cx="719480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K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Chamas operate via WhatsApp –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and engage in relevant groups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K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business WhatsApp number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inquiries, updates &amp; customer support.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9413" y="5220860"/>
            <a:ext cx="550260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rgbClr val="B100E8"/>
                </a:solidFill>
              </a:rPr>
              <a:t>WhatsApp &amp; Telegram Marketing</a:t>
            </a:r>
          </a:p>
        </p:txBody>
      </p:sp>
      <p:sp>
        <p:nvSpPr>
          <p:cNvPr id="20" name="Freeform 20"/>
          <p:cNvSpPr/>
          <p:nvPr/>
        </p:nvSpPr>
        <p:spPr>
          <a:xfrm>
            <a:off x="5193633" y="5634304"/>
            <a:ext cx="977370" cy="883187"/>
          </a:xfrm>
          <a:custGeom>
            <a:avLst/>
            <a:gdLst/>
            <a:ahLst/>
            <a:cxnLst/>
            <a:rect l="l" t="t" r="r" b="b"/>
            <a:pathLst>
              <a:path w="977370" h="883187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803638" y="7500940"/>
            <a:ext cx="1757360" cy="17573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317726" y="7851920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719414" y="8082284"/>
            <a:ext cx="719480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🔹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a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30-day free trial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new users to experience the platform before committing.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19414" y="7540390"/>
            <a:ext cx="3054282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rgbClr val="B100E8"/>
                </a:solidFill>
              </a:rPr>
              <a:t>Free Trial Model</a:t>
            </a:r>
          </a:p>
        </p:txBody>
      </p:sp>
    </p:spTree>
    <p:extLst>
      <p:ext uri="{BB962C8B-B14F-4D97-AF65-F5344CB8AC3E}">
        <p14:creationId xmlns:p14="http://schemas.microsoft.com/office/powerpoint/2010/main" val="770476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660</Words>
  <Application>Microsoft Office PowerPoint</Application>
  <PresentationFormat>Custom</PresentationFormat>
  <Paragraphs>84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Inter</vt:lpstr>
      <vt:lpstr>DM Sans</vt:lpstr>
      <vt:lpstr>Arial</vt:lpstr>
      <vt:lpstr>Times New Roman</vt:lpstr>
      <vt:lpstr>Now Bold</vt:lpstr>
      <vt:lpstr>DM Sans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Professional Technology Business Project Presentation</dc:title>
  <dc:creator>Precious</dc:creator>
  <cp:lastModifiedBy>catherine mwangi</cp:lastModifiedBy>
  <cp:revision>10</cp:revision>
  <dcterms:created xsi:type="dcterms:W3CDTF">2006-08-16T00:00:00Z</dcterms:created>
  <dcterms:modified xsi:type="dcterms:W3CDTF">2025-03-04T10:23:29Z</dcterms:modified>
  <dc:identifier>DAGNEmYZFcw</dc:identifier>
</cp:coreProperties>
</file>